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7" r:id="rId1"/>
  </p:sldMasterIdLst>
  <p:notesMasterIdLst>
    <p:notesMasterId r:id="rId11"/>
  </p:notesMasterIdLst>
  <p:sldIdLst>
    <p:sldId id="262" r:id="rId2"/>
    <p:sldId id="266" r:id="rId3"/>
    <p:sldId id="267" r:id="rId4"/>
    <p:sldId id="258" r:id="rId5"/>
    <p:sldId id="257" r:id="rId6"/>
    <p:sldId id="256" r:id="rId7"/>
    <p:sldId id="259"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lid ridouan" initials="wr" lastIdx="1" clrIdx="0">
    <p:extLst>
      <p:ext uri="{19B8F6BF-5375-455C-9EA6-DF929625EA0E}">
        <p15:presenceInfo xmlns:p15="http://schemas.microsoft.com/office/powerpoint/2012/main" userId="walid ridou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0-14T13:44:26.703" idx="1">
    <p:pos x="10" y="10"/>
    <p:text/>
    <p:extLst>
      <p:ext uri="{C676402C-5697-4E1C-873F-D02D1690AC5C}">
        <p15:threadingInfo xmlns:p15="http://schemas.microsoft.com/office/powerpoint/2012/main" timeZoneBias="-1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4E6D95-1078-4949-921A-2E2131AF05E3}" type="datetimeFigureOut">
              <a:rPr lang="fr-BE" smtClean="0"/>
              <a:t>21-10-21</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A92BF8-48E9-44C7-8450-7AF216927512}" type="slidenum">
              <a:rPr lang="fr-BE" smtClean="0"/>
              <a:t>‹N°›</a:t>
            </a:fld>
            <a:endParaRPr lang="fr-BE"/>
          </a:p>
        </p:txBody>
      </p:sp>
    </p:spTree>
    <p:extLst>
      <p:ext uri="{BB962C8B-B14F-4D97-AF65-F5344CB8AC3E}">
        <p14:creationId xmlns:p14="http://schemas.microsoft.com/office/powerpoint/2010/main" val="1093573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EF08C6D-2D7B-45CA-B01E-C13BB8C8AF4D}" type="datetimeFigureOut">
              <a:rPr lang="fr-BE" smtClean="0"/>
              <a:t>21-10-21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2836458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EF08C6D-2D7B-45CA-B01E-C13BB8C8AF4D}" type="datetimeFigureOut">
              <a:rPr lang="fr-BE" smtClean="0"/>
              <a:t>21-10-21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2340896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EF08C6D-2D7B-45CA-B01E-C13BB8C8AF4D}" type="datetimeFigureOut">
              <a:rPr lang="fr-BE" smtClean="0"/>
              <a:t>21-10-21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4F3AF95-27B0-42AE-80C4-E122A25C5F79}" type="slidenum">
              <a:rPr lang="fr-BE" smtClean="0"/>
              <a:t>‹N°›</a:t>
            </a:fld>
            <a:endParaRPr lang="fr-B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49083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EF08C6D-2D7B-45CA-B01E-C13BB8C8AF4D}" type="datetimeFigureOut">
              <a:rPr lang="fr-BE" smtClean="0"/>
              <a:t>21-10-21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37590523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EF08C6D-2D7B-45CA-B01E-C13BB8C8AF4D}" type="datetimeFigureOut">
              <a:rPr lang="fr-BE" smtClean="0"/>
              <a:t>21-10-21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4F3AF95-27B0-42AE-80C4-E122A25C5F79}" type="slidenum">
              <a:rPr lang="fr-BE" smtClean="0"/>
              <a:t>‹N°›</a:t>
            </a:fld>
            <a:endParaRPr lang="fr-B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5735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EF08C6D-2D7B-45CA-B01E-C13BB8C8AF4D}" type="datetimeFigureOut">
              <a:rPr lang="fr-BE" smtClean="0"/>
              <a:t>21-10-21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2524112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EF08C6D-2D7B-45CA-B01E-C13BB8C8AF4D}" type="datetimeFigureOut">
              <a:rPr lang="fr-BE" smtClean="0"/>
              <a:t>21-10-21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19148398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EF08C6D-2D7B-45CA-B01E-C13BB8C8AF4D}" type="datetimeFigureOut">
              <a:rPr lang="fr-BE" smtClean="0"/>
              <a:t>21-10-21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2608007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EF08C6D-2D7B-45CA-B01E-C13BB8C8AF4D}" type="datetimeFigureOut">
              <a:rPr lang="fr-BE" smtClean="0"/>
              <a:t>21-10-21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630722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EF08C6D-2D7B-45CA-B01E-C13BB8C8AF4D}" type="datetimeFigureOut">
              <a:rPr lang="fr-BE" smtClean="0"/>
              <a:t>21-10-21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3241927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EF08C6D-2D7B-45CA-B01E-C13BB8C8AF4D}" type="datetimeFigureOut">
              <a:rPr lang="fr-BE" smtClean="0"/>
              <a:t>21-10-21</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185325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EF08C6D-2D7B-45CA-B01E-C13BB8C8AF4D}" type="datetimeFigureOut">
              <a:rPr lang="fr-BE" smtClean="0"/>
              <a:t>21-10-21</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3133839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EF08C6D-2D7B-45CA-B01E-C13BB8C8AF4D}" type="datetimeFigureOut">
              <a:rPr lang="fr-BE" smtClean="0"/>
              <a:t>21-10-21</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490450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F08C6D-2D7B-45CA-B01E-C13BB8C8AF4D}" type="datetimeFigureOut">
              <a:rPr lang="fr-BE" smtClean="0"/>
              <a:t>21-10-21</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1816140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EF08C6D-2D7B-45CA-B01E-C13BB8C8AF4D}" type="datetimeFigureOut">
              <a:rPr lang="fr-BE" smtClean="0"/>
              <a:t>21-10-21</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1254390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EF08C6D-2D7B-45CA-B01E-C13BB8C8AF4D}" type="datetimeFigureOut">
              <a:rPr lang="fr-BE" smtClean="0"/>
              <a:t>21-10-21</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A4F3AF95-27B0-42AE-80C4-E122A25C5F79}" type="slidenum">
              <a:rPr lang="fr-BE" smtClean="0"/>
              <a:t>‹N°›</a:t>
            </a:fld>
            <a:endParaRPr lang="fr-BE"/>
          </a:p>
        </p:txBody>
      </p:sp>
    </p:spTree>
    <p:extLst>
      <p:ext uri="{BB962C8B-B14F-4D97-AF65-F5344CB8AC3E}">
        <p14:creationId xmlns:p14="http://schemas.microsoft.com/office/powerpoint/2010/main" val="1705636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EF08C6D-2D7B-45CA-B01E-C13BB8C8AF4D}" type="datetimeFigureOut">
              <a:rPr lang="fr-BE" smtClean="0"/>
              <a:t>21-10-21</a:t>
            </a:fld>
            <a:endParaRPr lang="fr-B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4F3AF95-27B0-42AE-80C4-E122A25C5F79}" type="slidenum">
              <a:rPr lang="fr-BE" smtClean="0"/>
              <a:t>‹N°›</a:t>
            </a:fld>
            <a:endParaRPr lang="fr-BE"/>
          </a:p>
        </p:txBody>
      </p:sp>
    </p:spTree>
    <p:extLst>
      <p:ext uri="{BB962C8B-B14F-4D97-AF65-F5344CB8AC3E}">
        <p14:creationId xmlns:p14="http://schemas.microsoft.com/office/powerpoint/2010/main" val="1709166066"/>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 id="2147483862" r:id="rId15"/>
    <p:sldLayoutId id="214748386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awbb.be/wp-content/uploads/2021/10/facturation20212022.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comments" Target="../comments/comment1.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DFB95D-1DA5-49BE-B698-D4A751A16138}"/>
              </a:ext>
            </a:extLst>
          </p:cNvPr>
          <p:cNvSpPr>
            <a:spLocks noGrp="1"/>
          </p:cNvSpPr>
          <p:nvPr>
            <p:ph type="title"/>
          </p:nvPr>
        </p:nvSpPr>
        <p:spPr/>
        <p:txBody>
          <a:bodyPr/>
          <a:lstStyle/>
          <a:p>
            <a:r>
              <a:rPr lang="fr-BE" dirty="0"/>
              <a:t>Les grands principes de la comptabilité  de l’AWBB </a:t>
            </a:r>
          </a:p>
        </p:txBody>
      </p:sp>
      <p:sp>
        <p:nvSpPr>
          <p:cNvPr id="3" name="Espace réservé du contenu 2">
            <a:extLst>
              <a:ext uri="{FF2B5EF4-FFF2-40B4-BE49-F238E27FC236}">
                <a16:creationId xmlns:a16="http://schemas.microsoft.com/office/drawing/2014/main" id="{169A936F-F26C-4F78-AC1A-AF7415A1A0C6}"/>
              </a:ext>
            </a:extLst>
          </p:cNvPr>
          <p:cNvSpPr>
            <a:spLocks noGrp="1"/>
          </p:cNvSpPr>
          <p:nvPr>
            <p:ph idx="1"/>
          </p:nvPr>
        </p:nvSpPr>
        <p:spPr/>
        <p:txBody>
          <a:bodyPr/>
          <a:lstStyle/>
          <a:p>
            <a:r>
              <a:rPr lang="fr-BE" dirty="0"/>
              <a:t>Une facture/une note de crédit mensuelle (PF8)</a:t>
            </a:r>
          </a:p>
          <a:p>
            <a:endParaRPr lang="fr-BE" dirty="0"/>
          </a:p>
          <a:p>
            <a:r>
              <a:rPr lang="fr-BE" dirty="0"/>
              <a:t>Payable le 15 du deuxième mois qui suit l’émission</a:t>
            </a:r>
          </a:p>
          <a:p>
            <a:endParaRPr lang="fr-BE" dirty="0"/>
          </a:p>
          <a:p>
            <a:r>
              <a:rPr lang="fr-BE" dirty="0"/>
              <a:t>Exemple facture du 31/07/2021 </a:t>
            </a:r>
            <a:r>
              <a:rPr lang="fr-BE" dirty="0">
                <a:sym typeface="Wingdings" panose="05000000000000000000" pitchFamily="2" charset="2"/>
              </a:rPr>
              <a:t> payable pour le 15/09/2021</a:t>
            </a:r>
          </a:p>
          <a:p>
            <a:endParaRPr lang="fr-BE" dirty="0">
              <a:sym typeface="Wingdings" panose="05000000000000000000" pitchFamily="2" charset="2"/>
            </a:endParaRPr>
          </a:p>
          <a:p>
            <a:r>
              <a:rPr lang="fr-BE" dirty="0"/>
              <a:t>Certains postes du TTA sont considérés comme des produits  donc soumis à la TVA (</a:t>
            </a:r>
            <a:r>
              <a:rPr lang="fr-BE" dirty="0">
                <a:solidFill>
                  <a:srgbClr val="FF0000"/>
                </a:solidFill>
              </a:rPr>
              <a:t>6 ou 21%) </a:t>
            </a:r>
            <a:endParaRPr lang="fr-BE" dirty="0"/>
          </a:p>
          <a:p>
            <a:endParaRPr lang="fr-BE" dirty="0"/>
          </a:p>
          <a:p>
            <a:r>
              <a:rPr lang="fr-BE" dirty="0"/>
              <a:t>Certains postes du TTA sont indexés</a:t>
            </a:r>
            <a:r>
              <a:rPr lang="fr-BE" dirty="0">
                <a:solidFill>
                  <a:srgbClr val="FF0000"/>
                </a:solidFill>
              </a:rPr>
              <a:t> </a:t>
            </a:r>
            <a:endParaRPr lang="fr-BE" dirty="0"/>
          </a:p>
          <a:p>
            <a:endParaRPr lang="fr-BE" dirty="0">
              <a:sym typeface="Wingdings" panose="05000000000000000000" pitchFamily="2" charset="2"/>
            </a:endParaRPr>
          </a:p>
          <a:p>
            <a:pPr marL="0" indent="0">
              <a:buNone/>
            </a:pPr>
            <a:endParaRPr lang="fr-BE" dirty="0">
              <a:sym typeface="Wingdings" panose="05000000000000000000" pitchFamily="2" charset="2"/>
            </a:endParaRPr>
          </a:p>
        </p:txBody>
      </p:sp>
    </p:spTree>
    <p:extLst>
      <p:ext uri="{BB962C8B-B14F-4D97-AF65-F5344CB8AC3E}">
        <p14:creationId xmlns:p14="http://schemas.microsoft.com/office/powerpoint/2010/main" val="1315398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DFB95D-1DA5-49BE-B698-D4A751A16138}"/>
              </a:ext>
            </a:extLst>
          </p:cNvPr>
          <p:cNvSpPr>
            <a:spLocks noGrp="1"/>
          </p:cNvSpPr>
          <p:nvPr>
            <p:ph type="title"/>
          </p:nvPr>
        </p:nvSpPr>
        <p:spPr/>
        <p:txBody>
          <a:bodyPr/>
          <a:lstStyle/>
          <a:p>
            <a:r>
              <a:rPr lang="fr-BE" dirty="0"/>
              <a:t>La facturation  </a:t>
            </a:r>
          </a:p>
        </p:txBody>
      </p:sp>
      <p:sp>
        <p:nvSpPr>
          <p:cNvPr id="3" name="Espace réservé du contenu 2">
            <a:extLst>
              <a:ext uri="{FF2B5EF4-FFF2-40B4-BE49-F238E27FC236}">
                <a16:creationId xmlns:a16="http://schemas.microsoft.com/office/drawing/2014/main" id="{169A936F-F26C-4F78-AC1A-AF7415A1A0C6}"/>
              </a:ext>
            </a:extLst>
          </p:cNvPr>
          <p:cNvSpPr>
            <a:spLocks noGrp="1"/>
          </p:cNvSpPr>
          <p:nvPr>
            <p:ph idx="1"/>
          </p:nvPr>
        </p:nvSpPr>
        <p:spPr/>
        <p:txBody>
          <a:bodyPr>
            <a:normAutofit fontScale="70000" lnSpcReduction="20000"/>
          </a:bodyPr>
          <a:lstStyle/>
          <a:p>
            <a:r>
              <a:rPr lang="fr-BE" dirty="0">
                <a:sym typeface="Wingdings" panose="05000000000000000000" pitchFamily="2" charset="2"/>
              </a:rPr>
              <a:t>Le </a:t>
            </a:r>
            <a:r>
              <a:rPr lang="fr-BE" dirty="0">
                <a:sym typeface="Wingdings" panose="05000000000000000000" pitchFamily="2" charset="2"/>
                <a:hlinkClick r:id="rId2"/>
              </a:rPr>
              <a:t>calendrier annuel </a:t>
            </a:r>
            <a:r>
              <a:rPr lang="fr-BE" dirty="0">
                <a:sym typeface="Wingdings" panose="05000000000000000000" pitchFamily="2" charset="2"/>
              </a:rPr>
              <a:t>de facturation est publié sur le site </a:t>
            </a:r>
            <a:endParaRPr lang="fr-BE" dirty="0"/>
          </a:p>
          <a:p>
            <a:pPr marL="0" indent="0">
              <a:buNone/>
            </a:pPr>
            <a:endParaRPr lang="fr-FR" dirty="0">
              <a:solidFill>
                <a:srgbClr val="FF0000"/>
              </a:solidFill>
            </a:endParaRPr>
          </a:p>
          <a:p>
            <a:r>
              <a:rPr lang="fr-FR" dirty="0">
                <a:solidFill>
                  <a:srgbClr val="FF0000"/>
                </a:solidFill>
              </a:rPr>
              <a:t>(J-3) avant l’échéance</a:t>
            </a:r>
            <a:r>
              <a:rPr lang="fr-FR" dirty="0"/>
              <a:t>, </a:t>
            </a:r>
            <a:r>
              <a:rPr lang="fr-FR" u="sng" dirty="0"/>
              <a:t>un rappel de l’échéance </a:t>
            </a:r>
            <a:r>
              <a:rPr lang="fr-FR" dirty="0"/>
              <a:t>sera fait automatiquement vers les quatre membres, visés par le PA 77 </a:t>
            </a:r>
          </a:p>
          <a:p>
            <a:endParaRPr lang="fr-FR" dirty="0"/>
          </a:p>
          <a:p>
            <a:r>
              <a:rPr lang="fr-FR" dirty="0"/>
              <a:t>Dans le cas d’une </a:t>
            </a:r>
            <a:r>
              <a:rPr lang="fr-FR" u="sng" dirty="0"/>
              <a:t>note de crédit, </a:t>
            </a:r>
            <a:r>
              <a:rPr lang="fr-FR" dirty="0"/>
              <a:t>la Trésorerie Générale créditera le club dans le même délai,</a:t>
            </a:r>
            <a:endParaRPr lang="fr-BE" dirty="0"/>
          </a:p>
          <a:p>
            <a:endParaRPr lang="fr-FR" dirty="0"/>
          </a:p>
          <a:p>
            <a:r>
              <a:rPr lang="fr-FR" dirty="0"/>
              <a:t>En cas de non réception du paiement sur le compte bancaire </a:t>
            </a:r>
            <a:r>
              <a:rPr lang="fr-FR" dirty="0">
                <a:solidFill>
                  <a:srgbClr val="FF0000"/>
                </a:solidFill>
              </a:rPr>
              <a:t>(J+3) après la date d’échéance</a:t>
            </a:r>
            <a:r>
              <a:rPr lang="fr-FR" dirty="0"/>
              <a:t>, un rappel par mail est envoyé au club défaillant l’enjoignant de s’acquitter endéans les sept (7) jours. </a:t>
            </a:r>
          </a:p>
          <a:p>
            <a:endParaRPr lang="fr-FR" dirty="0">
              <a:solidFill>
                <a:srgbClr val="FF0000"/>
              </a:solidFill>
            </a:endParaRPr>
          </a:p>
          <a:p>
            <a:r>
              <a:rPr lang="fr-FR" dirty="0">
                <a:solidFill>
                  <a:srgbClr val="FF0000"/>
                </a:solidFill>
              </a:rPr>
              <a:t>A l’issue de ce délai de sept (7) jours</a:t>
            </a:r>
            <a:r>
              <a:rPr lang="fr-FR" dirty="0"/>
              <a:t>, le club est redevable d’une pénalité équivalente à 10% du montant de la facture non payée, avec un minimum de 25 euros.</a:t>
            </a:r>
          </a:p>
          <a:p>
            <a:endParaRPr lang="fr-FR" dirty="0"/>
          </a:p>
          <a:p>
            <a:r>
              <a:rPr lang="fr-FR" dirty="0"/>
              <a:t>Une mise en demeure par mail sera également adressée aux quatre (4) signataires du club défaillant attirant leur attention sur les conséquences sportives du non-paiement.</a:t>
            </a:r>
            <a:endParaRPr lang="fr-BE" dirty="0"/>
          </a:p>
        </p:txBody>
      </p:sp>
    </p:spTree>
    <p:extLst>
      <p:ext uri="{BB962C8B-B14F-4D97-AF65-F5344CB8AC3E}">
        <p14:creationId xmlns:p14="http://schemas.microsoft.com/office/powerpoint/2010/main" val="159050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DFB95D-1DA5-49BE-B698-D4A751A16138}"/>
              </a:ext>
            </a:extLst>
          </p:cNvPr>
          <p:cNvSpPr>
            <a:spLocks noGrp="1"/>
          </p:cNvSpPr>
          <p:nvPr>
            <p:ph type="title"/>
          </p:nvPr>
        </p:nvSpPr>
        <p:spPr/>
        <p:txBody>
          <a:bodyPr/>
          <a:lstStyle/>
          <a:p>
            <a:r>
              <a:rPr lang="fr-BE" dirty="0"/>
              <a:t>La facturation  </a:t>
            </a:r>
          </a:p>
        </p:txBody>
      </p:sp>
      <p:sp>
        <p:nvSpPr>
          <p:cNvPr id="3" name="Espace réservé du contenu 2">
            <a:extLst>
              <a:ext uri="{FF2B5EF4-FFF2-40B4-BE49-F238E27FC236}">
                <a16:creationId xmlns:a16="http://schemas.microsoft.com/office/drawing/2014/main" id="{169A936F-F26C-4F78-AC1A-AF7415A1A0C6}"/>
              </a:ext>
            </a:extLst>
          </p:cNvPr>
          <p:cNvSpPr>
            <a:spLocks noGrp="1"/>
          </p:cNvSpPr>
          <p:nvPr>
            <p:ph idx="1"/>
          </p:nvPr>
        </p:nvSpPr>
        <p:spPr/>
        <p:txBody>
          <a:bodyPr>
            <a:normAutofit fontScale="92500" lnSpcReduction="20000"/>
          </a:bodyPr>
          <a:lstStyle/>
          <a:p>
            <a:r>
              <a:rPr lang="fr-FR" dirty="0"/>
              <a:t>Sans paiement réceptionné sur le compte bancaire de l’AWBB </a:t>
            </a:r>
            <a:r>
              <a:rPr lang="fr-FR" dirty="0">
                <a:solidFill>
                  <a:srgbClr val="FF0000"/>
                </a:solidFill>
              </a:rPr>
              <a:t>le septième jour </a:t>
            </a:r>
            <a:r>
              <a:rPr lang="fr-FR" dirty="0"/>
              <a:t>(mercredi 24.00 heures)</a:t>
            </a:r>
          </a:p>
          <a:p>
            <a:endParaRPr lang="fr-BE" dirty="0"/>
          </a:p>
          <a:p>
            <a:r>
              <a:rPr lang="fr-BE" dirty="0"/>
              <a:t>Sanctions sportives : forfait pour toutes les compétitions </a:t>
            </a:r>
          </a:p>
          <a:p>
            <a:endParaRPr lang="fr-BE" dirty="0"/>
          </a:p>
          <a:p>
            <a:r>
              <a:rPr lang="fr-FR" dirty="0"/>
              <a:t>De toute façon, le solde débiteur calculé à la date </a:t>
            </a:r>
            <a:r>
              <a:rPr lang="fr-FR" dirty="0">
                <a:solidFill>
                  <a:srgbClr val="FF0000"/>
                </a:solidFill>
              </a:rPr>
              <a:t>du 31 mai </a:t>
            </a:r>
            <a:r>
              <a:rPr lang="fr-FR" dirty="0"/>
              <a:t>devra être réglé au plus tard </a:t>
            </a:r>
            <a:r>
              <a:rPr lang="fr-FR" dirty="0">
                <a:solidFill>
                  <a:srgbClr val="FF0000"/>
                </a:solidFill>
              </a:rPr>
              <a:t>sept jours avant la date de la dernière A.G</a:t>
            </a:r>
            <a:r>
              <a:rPr lang="fr-FR" dirty="0"/>
              <a:t>. de la saison. Dans le cas contraire, le club sera radié le jour même de l’AG</a:t>
            </a:r>
          </a:p>
          <a:p>
            <a:endParaRPr lang="fr-FR" dirty="0"/>
          </a:p>
          <a:p>
            <a:r>
              <a:rPr lang="fr-FR" dirty="0"/>
              <a:t>Le club pourra être réintégré, en maintenant ses droits sur son matricule et sur son patrimoine ‘joueurs’, s'il règle l'entièreté de ses dettes entre le jour de la troisième Assemblée Générale de la saison et le </a:t>
            </a:r>
            <a:r>
              <a:rPr lang="fr-FR" dirty="0">
                <a:solidFill>
                  <a:srgbClr val="FF0000"/>
                </a:solidFill>
              </a:rPr>
              <a:t>30 juin </a:t>
            </a:r>
            <a:r>
              <a:rPr lang="fr-FR" dirty="0"/>
              <a:t>suivant, mais ses équipes (Messieurs et Dames) devront descendre dans la division provinciale la plus basse.</a:t>
            </a:r>
            <a:endParaRPr lang="fr-BE" dirty="0"/>
          </a:p>
          <a:p>
            <a:endParaRPr lang="fr-BE" dirty="0"/>
          </a:p>
        </p:txBody>
      </p:sp>
    </p:spTree>
    <p:extLst>
      <p:ext uri="{BB962C8B-B14F-4D97-AF65-F5344CB8AC3E}">
        <p14:creationId xmlns:p14="http://schemas.microsoft.com/office/powerpoint/2010/main" val="3118569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a:extLst>
              <a:ext uri="{FF2B5EF4-FFF2-40B4-BE49-F238E27FC236}">
                <a16:creationId xmlns:a16="http://schemas.microsoft.com/office/drawing/2014/main" id="{E5E1AA1B-C124-43EE-BC69-CC1414719354}"/>
              </a:ext>
            </a:extLst>
          </p:cNvPr>
          <p:cNvGraphicFramePr>
            <a:graphicFrameLocks noGrp="1" noChangeAspect="1"/>
          </p:cNvGraphicFramePr>
          <p:nvPr>
            <p:ph idx="1"/>
            <p:extLst>
              <p:ext uri="{D42A27DB-BD31-4B8C-83A1-F6EECF244321}">
                <p14:modId xmlns:p14="http://schemas.microsoft.com/office/powerpoint/2010/main" val="3868582881"/>
              </p:ext>
            </p:extLst>
          </p:nvPr>
        </p:nvGraphicFramePr>
        <p:xfrm>
          <a:off x="3814763" y="1244600"/>
          <a:ext cx="3698875" cy="5529263"/>
        </p:xfrm>
        <a:graphic>
          <a:graphicData uri="http://schemas.openxmlformats.org/presentationml/2006/ole">
            <mc:AlternateContent xmlns:mc="http://schemas.openxmlformats.org/markup-compatibility/2006">
              <mc:Choice xmlns:v="urn:schemas-microsoft-com:vml" Requires="v">
                <p:oleObj spid="_x0000_s2059" name="Document" r:id="rId3" imgW="6948987" imgH="10389223" progId="Word.Document.12">
                  <p:embed/>
                </p:oleObj>
              </mc:Choice>
              <mc:Fallback>
                <p:oleObj name="Document" r:id="rId3" imgW="6948987" imgH="10389223" progId="Word.Document.12">
                  <p:embed/>
                  <p:pic>
                    <p:nvPicPr>
                      <p:cNvPr id="0" name=""/>
                      <p:cNvPicPr/>
                      <p:nvPr/>
                    </p:nvPicPr>
                    <p:blipFill>
                      <a:blip r:embed="rId4"/>
                      <a:stretch>
                        <a:fillRect/>
                      </a:stretch>
                    </p:blipFill>
                    <p:spPr>
                      <a:xfrm>
                        <a:off x="3814763" y="1244600"/>
                        <a:ext cx="3698875" cy="5529263"/>
                      </a:xfrm>
                      <a:prstGeom prst="rect">
                        <a:avLst/>
                      </a:prstGeom>
                    </p:spPr>
                  </p:pic>
                </p:oleObj>
              </mc:Fallback>
            </mc:AlternateContent>
          </a:graphicData>
        </a:graphic>
      </p:graphicFrame>
      <p:sp>
        <p:nvSpPr>
          <p:cNvPr id="2" name="Titre 1">
            <a:extLst>
              <a:ext uri="{FF2B5EF4-FFF2-40B4-BE49-F238E27FC236}">
                <a16:creationId xmlns:a16="http://schemas.microsoft.com/office/drawing/2014/main" id="{96C4D160-B257-4F4B-8B52-928474B29A5C}"/>
              </a:ext>
            </a:extLst>
          </p:cNvPr>
          <p:cNvSpPr>
            <a:spLocks noGrp="1"/>
          </p:cNvSpPr>
          <p:nvPr>
            <p:ph type="title"/>
          </p:nvPr>
        </p:nvSpPr>
        <p:spPr>
          <a:xfrm>
            <a:off x="1156837" y="353120"/>
            <a:ext cx="8596668" cy="1320800"/>
          </a:xfrm>
        </p:spPr>
        <p:txBody>
          <a:bodyPr/>
          <a:lstStyle/>
          <a:p>
            <a:pPr algn="ctr"/>
            <a:r>
              <a:rPr lang="fr-BE" dirty="0"/>
              <a:t>Type de document : </a:t>
            </a:r>
            <a:r>
              <a:rPr lang="fr-BE" u="sng" dirty="0"/>
              <a:t>Facture</a:t>
            </a:r>
            <a:br>
              <a:rPr lang="fr-BE" dirty="0"/>
            </a:br>
            <a:endParaRPr lang="fr-BE" dirty="0"/>
          </a:p>
        </p:txBody>
      </p:sp>
      <p:cxnSp>
        <p:nvCxnSpPr>
          <p:cNvPr id="13" name="Connecteur : en angle 12">
            <a:extLst>
              <a:ext uri="{FF2B5EF4-FFF2-40B4-BE49-F238E27FC236}">
                <a16:creationId xmlns:a16="http://schemas.microsoft.com/office/drawing/2014/main" id="{4D02331E-CD92-4E77-A0A5-D3F6431FDD54}"/>
              </a:ext>
            </a:extLst>
          </p:cNvPr>
          <p:cNvCxnSpPr>
            <a:cxnSpLocks/>
          </p:cNvCxnSpPr>
          <p:nvPr/>
        </p:nvCxnSpPr>
        <p:spPr>
          <a:xfrm rot="10800000" flipV="1">
            <a:off x="2509029" y="2665141"/>
            <a:ext cx="1962611" cy="423744"/>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
        <p:nvSpPr>
          <p:cNvPr id="17" name="Rectangle 16">
            <a:extLst>
              <a:ext uri="{FF2B5EF4-FFF2-40B4-BE49-F238E27FC236}">
                <a16:creationId xmlns:a16="http://schemas.microsoft.com/office/drawing/2014/main" id="{032EA3D8-869E-4B8B-8208-F2170D19BAE5}"/>
              </a:ext>
            </a:extLst>
          </p:cNvPr>
          <p:cNvSpPr/>
          <p:nvPr/>
        </p:nvSpPr>
        <p:spPr>
          <a:xfrm>
            <a:off x="4315522" y="2430966"/>
            <a:ext cx="223024" cy="234175"/>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fr-BE"/>
          </a:p>
        </p:txBody>
      </p:sp>
      <p:sp>
        <p:nvSpPr>
          <p:cNvPr id="18" name="Rectangle 17">
            <a:extLst>
              <a:ext uri="{FF2B5EF4-FFF2-40B4-BE49-F238E27FC236}">
                <a16:creationId xmlns:a16="http://schemas.microsoft.com/office/drawing/2014/main" id="{D44D7CC0-B4A9-43E9-9F39-803404E9CEA2}"/>
              </a:ext>
            </a:extLst>
          </p:cNvPr>
          <p:cNvSpPr/>
          <p:nvPr/>
        </p:nvSpPr>
        <p:spPr>
          <a:xfrm>
            <a:off x="4538546" y="2430966"/>
            <a:ext cx="345688" cy="234175"/>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BE"/>
          </a:p>
        </p:txBody>
      </p:sp>
      <p:cxnSp>
        <p:nvCxnSpPr>
          <p:cNvPr id="22" name="Connecteur droit avec flèche 21">
            <a:extLst>
              <a:ext uri="{FF2B5EF4-FFF2-40B4-BE49-F238E27FC236}">
                <a16:creationId xmlns:a16="http://schemas.microsoft.com/office/drawing/2014/main" id="{4F773608-BDC2-478F-97A2-BF285BA02EB6}"/>
              </a:ext>
            </a:extLst>
          </p:cNvPr>
          <p:cNvCxnSpPr>
            <a:stCxn id="18" idx="0"/>
          </p:cNvCxnSpPr>
          <p:nvPr/>
        </p:nvCxnSpPr>
        <p:spPr>
          <a:xfrm flipH="1" flipV="1">
            <a:off x="4315522" y="2118732"/>
            <a:ext cx="395868" cy="3122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 name="Rectangle 22">
            <a:extLst>
              <a:ext uri="{FF2B5EF4-FFF2-40B4-BE49-F238E27FC236}">
                <a16:creationId xmlns:a16="http://schemas.microsoft.com/office/drawing/2014/main" id="{B89D3F88-C540-4CCC-9A7D-3F2FEF3B4ACC}"/>
              </a:ext>
            </a:extLst>
          </p:cNvPr>
          <p:cNvSpPr/>
          <p:nvPr/>
        </p:nvSpPr>
        <p:spPr>
          <a:xfrm>
            <a:off x="4909324" y="2430966"/>
            <a:ext cx="395868" cy="234175"/>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BE"/>
          </a:p>
        </p:txBody>
      </p:sp>
      <p:cxnSp>
        <p:nvCxnSpPr>
          <p:cNvPr id="25" name="Connecteur droit avec flèche 24">
            <a:extLst>
              <a:ext uri="{FF2B5EF4-FFF2-40B4-BE49-F238E27FC236}">
                <a16:creationId xmlns:a16="http://schemas.microsoft.com/office/drawing/2014/main" id="{783927F0-22D2-49B2-8170-0781F777A4C4}"/>
              </a:ext>
            </a:extLst>
          </p:cNvPr>
          <p:cNvCxnSpPr>
            <a:cxnSpLocks/>
          </p:cNvCxnSpPr>
          <p:nvPr/>
        </p:nvCxnSpPr>
        <p:spPr>
          <a:xfrm flipV="1">
            <a:off x="5305192" y="2118732"/>
            <a:ext cx="0" cy="3122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8" name="Rectangle 27">
            <a:extLst>
              <a:ext uri="{FF2B5EF4-FFF2-40B4-BE49-F238E27FC236}">
                <a16:creationId xmlns:a16="http://schemas.microsoft.com/office/drawing/2014/main" id="{C3C2D2CD-86F9-4E12-A24F-A3CF43431D14}"/>
              </a:ext>
            </a:extLst>
          </p:cNvPr>
          <p:cNvSpPr/>
          <p:nvPr/>
        </p:nvSpPr>
        <p:spPr>
          <a:xfrm>
            <a:off x="5018049" y="2743200"/>
            <a:ext cx="568710" cy="234175"/>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BE"/>
          </a:p>
        </p:txBody>
      </p:sp>
      <p:cxnSp>
        <p:nvCxnSpPr>
          <p:cNvPr id="30" name="Connecteur : en angle 29">
            <a:extLst>
              <a:ext uri="{FF2B5EF4-FFF2-40B4-BE49-F238E27FC236}">
                <a16:creationId xmlns:a16="http://schemas.microsoft.com/office/drawing/2014/main" id="{A37554F3-4DB2-49DC-8BD5-B33B4D7147B1}"/>
              </a:ext>
            </a:extLst>
          </p:cNvPr>
          <p:cNvCxnSpPr>
            <a:cxnSpLocks/>
          </p:cNvCxnSpPr>
          <p:nvPr/>
        </p:nvCxnSpPr>
        <p:spPr>
          <a:xfrm flipV="1">
            <a:off x="5586758" y="2665141"/>
            <a:ext cx="2211621" cy="312234"/>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
        <p:nvSpPr>
          <p:cNvPr id="32" name="Rectangle 31">
            <a:extLst>
              <a:ext uri="{FF2B5EF4-FFF2-40B4-BE49-F238E27FC236}">
                <a16:creationId xmlns:a16="http://schemas.microsoft.com/office/drawing/2014/main" id="{71393CB1-BBE0-4039-A05A-F6FF60BA15C1}"/>
              </a:ext>
            </a:extLst>
          </p:cNvPr>
          <p:cNvSpPr/>
          <p:nvPr/>
        </p:nvSpPr>
        <p:spPr>
          <a:xfrm>
            <a:off x="5932449" y="1884556"/>
            <a:ext cx="676881" cy="468351"/>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BE"/>
          </a:p>
        </p:txBody>
      </p:sp>
      <p:cxnSp>
        <p:nvCxnSpPr>
          <p:cNvPr id="36" name="Connecteur droit avec flèche 35">
            <a:extLst>
              <a:ext uri="{FF2B5EF4-FFF2-40B4-BE49-F238E27FC236}">
                <a16:creationId xmlns:a16="http://schemas.microsoft.com/office/drawing/2014/main" id="{B4093C73-82DF-4AB6-B875-063BA2EFB957}"/>
              </a:ext>
            </a:extLst>
          </p:cNvPr>
          <p:cNvCxnSpPr/>
          <p:nvPr/>
        </p:nvCxnSpPr>
        <p:spPr>
          <a:xfrm>
            <a:off x="6609329" y="2118732"/>
            <a:ext cx="118905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7" name="ZoneTexte 36">
            <a:extLst>
              <a:ext uri="{FF2B5EF4-FFF2-40B4-BE49-F238E27FC236}">
                <a16:creationId xmlns:a16="http://schemas.microsoft.com/office/drawing/2014/main" id="{44D1E1D9-BD37-4CD8-88C4-AAB15FDF16D2}"/>
              </a:ext>
            </a:extLst>
          </p:cNvPr>
          <p:cNvSpPr txBox="1"/>
          <p:nvPr/>
        </p:nvSpPr>
        <p:spPr>
          <a:xfrm>
            <a:off x="1505415" y="2888166"/>
            <a:ext cx="1003613" cy="369332"/>
          </a:xfrm>
          <a:prstGeom prst="rect">
            <a:avLst/>
          </a:prstGeom>
          <a:noFill/>
        </p:spPr>
        <p:txBody>
          <a:bodyPr wrap="square" rtlCol="0">
            <a:spAutoFit/>
          </a:bodyPr>
          <a:lstStyle/>
          <a:p>
            <a:r>
              <a:rPr lang="fr-BE" dirty="0"/>
              <a:t>Journal</a:t>
            </a:r>
          </a:p>
        </p:txBody>
      </p:sp>
      <p:sp>
        <p:nvSpPr>
          <p:cNvPr id="38" name="ZoneTexte 37">
            <a:extLst>
              <a:ext uri="{FF2B5EF4-FFF2-40B4-BE49-F238E27FC236}">
                <a16:creationId xmlns:a16="http://schemas.microsoft.com/office/drawing/2014/main" id="{819E9717-3DB7-4B31-B475-FE9C05112D4B}"/>
              </a:ext>
            </a:extLst>
          </p:cNvPr>
          <p:cNvSpPr txBox="1"/>
          <p:nvPr/>
        </p:nvSpPr>
        <p:spPr>
          <a:xfrm>
            <a:off x="2810109" y="1884556"/>
            <a:ext cx="1505410" cy="369332"/>
          </a:xfrm>
          <a:prstGeom prst="rect">
            <a:avLst/>
          </a:prstGeom>
          <a:noFill/>
        </p:spPr>
        <p:txBody>
          <a:bodyPr wrap="square" rtlCol="0">
            <a:spAutoFit/>
          </a:bodyPr>
          <a:lstStyle/>
          <a:p>
            <a:r>
              <a:rPr lang="fr-BE" dirty="0"/>
              <a:t>Année civile</a:t>
            </a:r>
          </a:p>
        </p:txBody>
      </p:sp>
      <p:sp>
        <p:nvSpPr>
          <p:cNvPr id="39" name="ZoneTexte 38">
            <a:extLst>
              <a:ext uri="{FF2B5EF4-FFF2-40B4-BE49-F238E27FC236}">
                <a16:creationId xmlns:a16="http://schemas.microsoft.com/office/drawing/2014/main" id="{5562F434-5ED1-4578-B1F8-50DDBE771176}"/>
              </a:ext>
            </a:extLst>
          </p:cNvPr>
          <p:cNvSpPr txBox="1"/>
          <p:nvPr/>
        </p:nvSpPr>
        <p:spPr>
          <a:xfrm>
            <a:off x="4680725" y="1550458"/>
            <a:ext cx="1282390" cy="646331"/>
          </a:xfrm>
          <a:prstGeom prst="rect">
            <a:avLst/>
          </a:prstGeom>
          <a:noFill/>
        </p:spPr>
        <p:txBody>
          <a:bodyPr wrap="square" rtlCol="0">
            <a:spAutoFit/>
          </a:bodyPr>
          <a:lstStyle/>
          <a:p>
            <a:r>
              <a:rPr lang="fr-BE" dirty="0"/>
              <a:t>N° de document</a:t>
            </a:r>
          </a:p>
        </p:txBody>
      </p:sp>
      <p:sp>
        <p:nvSpPr>
          <p:cNvPr id="40" name="ZoneTexte 39">
            <a:extLst>
              <a:ext uri="{FF2B5EF4-FFF2-40B4-BE49-F238E27FC236}">
                <a16:creationId xmlns:a16="http://schemas.microsoft.com/office/drawing/2014/main" id="{301AA8B5-F439-49B9-B700-163C27F3224D}"/>
              </a:ext>
            </a:extLst>
          </p:cNvPr>
          <p:cNvSpPr txBox="1"/>
          <p:nvPr/>
        </p:nvSpPr>
        <p:spPr>
          <a:xfrm>
            <a:off x="7798379" y="2464437"/>
            <a:ext cx="1884592" cy="646331"/>
          </a:xfrm>
          <a:prstGeom prst="rect">
            <a:avLst/>
          </a:prstGeom>
          <a:noFill/>
        </p:spPr>
        <p:txBody>
          <a:bodyPr wrap="square" rtlCol="0">
            <a:spAutoFit/>
          </a:bodyPr>
          <a:lstStyle/>
          <a:p>
            <a:r>
              <a:rPr lang="fr-BE" dirty="0"/>
              <a:t>N° de matricule</a:t>
            </a:r>
          </a:p>
          <a:p>
            <a:r>
              <a:rPr lang="fr-BE" dirty="0"/>
              <a:t>du club</a:t>
            </a:r>
          </a:p>
        </p:txBody>
      </p:sp>
      <p:sp>
        <p:nvSpPr>
          <p:cNvPr id="41" name="ZoneTexte 40">
            <a:extLst>
              <a:ext uri="{FF2B5EF4-FFF2-40B4-BE49-F238E27FC236}">
                <a16:creationId xmlns:a16="http://schemas.microsoft.com/office/drawing/2014/main" id="{DCE5977E-7A0E-495B-8176-7F7ACEB77F9C}"/>
              </a:ext>
            </a:extLst>
          </p:cNvPr>
          <p:cNvSpPr txBox="1"/>
          <p:nvPr/>
        </p:nvSpPr>
        <p:spPr>
          <a:xfrm>
            <a:off x="7798379" y="1397501"/>
            <a:ext cx="2115055" cy="923330"/>
          </a:xfrm>
          <a:prstGeom prst="rect">
            <a:avLst/>
          </a:prstGeom>
          <a:noFill/>
        </p:spPr>
        <p:txBody>
          <a:bodyPr wrap="square" rtlCol="0">
            <a:spAutoFit/>
          </a:bodyPr>
          <a:lstStyle/>
          <a:p>
            <a:r>
              <a:rPr lang="fr-BE" dirty="0"/>
              <a:t>Nom du club + </a:t>
            </a:r>
          </a:p>
          <a:p>
            <a:r>
              <a:rPr lang="fr-BE" dirty="0"/>
              <a:t>Adresse du secrétaire</a:t>
            </a:r>
          </a:p>
        </p:txBody>
      </p:sp>
    </p:spTree>
    <p:extLst>
      <p:ext uri="{BB962C8B-B14F-4D97-AF65-F5344CB8AC3E}">
        <p14:creationId xmlns:p14="http://schemas.microsoft.com/office/powerpoint/2010/main" val="305713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3" grpId="0" animBg="1"/>
      <p:bldP spid="28" grpId="0" animBg="1"/>
      <p:bldP spid="32" grpId="0" animBg="1"/>
      <p:bldP spid="37" grpId="0"/>
      <p:bldP spid="38" grpId="0"/>
      <p:bldP spid="39" grpId="0"/>
      <p:bldP spid="40" grpId="0"/>
      <p:bldP spid="4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B88F60-E42D-49E8-B9C7-AC4477767C06}"/>
              </a:ext>
            </a:extLst>
          </p:cNvPr>
          <p:cNvSpPr>
            <a:spLocks noGrp="1"/>
          </p:cNvSpPr>
          <p:nvPr>
            <p:ph type="title"/>
          </p:nvPr>
        </p:nvSpPr>
        <p:spPr/>
        <p:txBody>
          <a:bodyPr/>
          <a:lstStyle/>
          <a:p>
            <a:pPr algn="ctr"/>
            <a:r>
              <a:rPr lang="fr-BE" dirty="0"/>
              <a:t>Type de document : </a:t>
            </a:r>
            <a:r>
              <a:rPr lang="fr-BE" u="sng" dirty="0"/>
              <a:t>Note de crédit</a:t>
            </a:r>
            <a:br>
              <a:rPr lang="fr-BE" dirty="0"/>
            </a:br>
            <a:endParaRPr lang="fr-BE" dirty="0"/>
          </a:p>
        </p:txBody>
      </p:sp>
      <p:graphicFrame>
        <p:nvGraphicFramePr>
          <p:cNvPr id="7" name="Espace réservé du contenu 6">
            <a:extLst>
              <a:ext uri="{FF2B5EF4-FFF2-40B4-BE49-F238E27FC236}">
                <a16:creationId xmlns:a16="http://schemas.microsoft.com/office/drawing/2014/main" id="{7E8475BC-28E2-41C4-838C-F8808A0CDEE9}"/>
              </a:ext>
            </a:extLst>
          </p:cNvPr>
          <p:cNvGraphicFramePr>
            <a:graphicFrameLocks noGrp="1" noChangeAspect="1"/>
          </p:cNvGraphicFramePr>
          <p:nvPr>
            <p:ph idx="1"/>
            <p:extLst>
              <p:ext uri="{D42A27DB-BD31-4B8C-83A1-F6EECF244321}">
                <p14:modId xmlns:p14="http://schemas.microsoft.com/office/powerpoint/2010/main" val="2245713233"/>
              </p:ext>
            </p:extLst>
          </p:nvPr>
        </p:nvGraphicFramePr>
        <p:xfrm>
          <a:off x="3594100" y="1406525"/>
          <a:ext cx="3581400" cy="5337175"/>
        </p:xfrm>
        <a:graphic>
          <a:graphicData uri="http://schemas.openxmlformats.org/presentationml/2006/ole">
            <mc:AlternateContent xmlns:mc="http://schemas.openxmlformats.org/markup-compatibility/2006">
              <mc:Choice xmlns:v="urn:schemas-microsoft-com:vml" Requires="v">
                <p:oleObj spid="_x0000_s3082" name="Document" r:id="rId3" imgW="6948987" imgH="10357493" progId="Word.Document.12">
                  <p:embed/>
                </p:oleObj>
              </mc:Choice>
              <mc:Fallback>
                <p:oleObj name="Document" r:id="rId3" imgW="6948987" imgH="10357493" progId="Word.Document.12">
                  <p:embed/>
                  <p:pic>
                    <p:nvPicPr>
                      <p:cNvPr id="0" name=""/>
                      <p:cNvPicPr/>
                      <p:nvPr/>
                    </p:nvPicPr>
                    <p:blipFill>
                      <a:blip r:embed="rId4"/>
                      <a:stretch>
                        <a:fillRect/>
                      </a:stretch>
                    </p:blipFill>
                    <p:spPr>
                      <a:xfrm>
                        <a:off x="3594100" y="1406525"/>
                        <a:ext cx="3581400" cy="5337175"/>
                      </a:xfrm>
                      <a:prstGeom prst="rect">
                        <a:avLst/>
                      </a:prstGeom>
                    </p:spPr>
                  </p:pic>
                </p:oleObj>
              </mc:Fallback>
            </mc:AlternateContent>
          </a:graphicData>
        </a:graphic>
      </p:graphicFrame>
      <p:sp>
        <p:nvSpPr>
          <p:cNvPr id="8" name="ZoneTexte 7">
            <a:extLst>
              <a:ext uri="{FF2B5EF4-FFF2-40B4-BE49-F238E27FC236}">
                <a16:creationId xmlns:a16="http://schemas.microsoft.com/office/drawing/2014/main" id="{2CB58C3F-1C82-4FCA-9009-180C07EB708A}"/>
              </a:ext>
            </a:extLst>
          </p:cNvPr>
          <p:cNvSpPr txBox="1"/>
          <p:nvPr/>
        </p:nvSpPr>
        <p:spPr>
          <a:xfrm>
            <a:off x="968187" y="2353235"/>
            <a:ext cx="2447366" cy="923330"/>
          </a:xfrm>
          <a:prstGeom prst="rect">
            <a:avLst/>
          </a:prstGeom>
          <a:noFill/>
        </p:spPr>
        <p:txBody>
          <a:bodyPr wrap="square" rtlCol="0">
            <a:spAutoFit/>
          </a:bodyPr>
          <a:lstStyle/>
          <a:p>
            <a:r>
              <a:rPr lang="fr-BE" dirty="0"/>
              <a:t>Journal : </a:t>
            </a:r>
          </a:p>
          <a:p>
            <a:r>
              <a:rPr lang="fr-BE" dirty="0"/>
              <a:t>700 = facture</a:t>
            </a:r>
          </a:p>
          <a:p>
            <a:r>
              <a:rPr lang="fr-BE" dirty="0"/>
              <a:t>720 = Note de crédit</a:t>
            </a:r>
          </a:p>
        </p:txBody>
      </p:sp>
    </p:spTree>
    <p:extLst>
      <p:ext uri="{BB962C8B-B14F-4D97-AF65-F5344CB8AC3E}">
        <p14:creationId xmlns:p14="http://schemas.microsoft.com/office/powerpoint/2010/main" val="531825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ccolade fermante 14">
            <a:extLst>
              <a:ext uri="{FF2B5EF4-FFF2-40B4-BE49-F238E27FC236}">
                <a16:creationId xmlns:a16="http://schemas.microsoft.com/office/drawing/2014/main" id="{2A5E9982-97EA-489A-8C70-19AA2DC13DD5}"/>
              </a:ext>
            </a:extLst>
          </p:cNvPr>
          <p:cNvSpPr/>
          <p:nvPr/>
        </p:nvSpPr>
        <p:spPr>
          <a:xfrm>
            <a:off x="7743244" y="4329953"/>
            <a:ext cx="45719" cy="211495"/>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fr-BE"/>
          </a:p>
        </p:txBody>
      </p:sp>
      <p:sp>
        <p:nvSpPr>
          <p:cNvPr id="17" name="Légende : flèche courbée encadrée à une bordure 16">
            <a:extLst>
              <a:ext uri="{FF2B5EF4-FFF2-40B4-BE49-F238E27FC236}">
                <a16:creationId xmlns:a16="http://schemas.microsoft.com/office/drawing/2014/main" id="{1CE2F874-6573-43C9-A7BF-6D0641010FF3}"/>
              </a:ext>
            </a:extLst>
          </p:cNvPr>
          <p:cNvSpPr/>
          <p:nvPr/>
        </p:nvSpPr>
        <p:spPr>
          <a:xfrm>
            <a:off x="8861870" y="4471407"/>
            <a:ext cx="2259783" cy="315267"/>
          </a:xfrm>
          <a:prstGeom prst="accentBorderCallout2">
            <a:avLst>
              <a:gd name="adj1" fmla="val 67090"/>
              <a:gd name="adj2" fmla="val -8333"/>
              <a:gd name="adj3" fmla="val 61403"/>
              <a:gd name="adj4" fmla="val -26585"/>
              <a:gd name="adj5" fmla="val -9772"/>
              <a:gd name="adj6" fmla="val -47857"/>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BE" dirty="0">
                <a:solidFill>
                  <a:schemeClr val="tx1"/>
                </a:solidFill>
              </a:rPr>
              <a:t>Amendes</a:t>
            </a:r>
          </a:p>
        </p:txBody>
      </p:sp>
      <p:graphicFrame>
        <p:nvGraphicFramePr>
          <p:cNvPr id="4" name="Objet 3">
            <a:extLst>
              <a:ext uri="{FF2B5EF4-FFF2-40B4-BE49-F238E27FC236}">
                <a16:creationId xmlns:a16="http://schemas.microsoft.com/office/drawing/2014/main" id="{5AF75E57-5769-4A4C-A134-0E0A0D3808C9}"/>
              </a:ext>
            </a:extLst>
          </p:cNvPr>
          <p:cNvGraphicFramePr>
            <a:graphicFrameLocks noChangeAspect="1"/>
          </p:cNvGraphicFramePr>
          <p:nvPr>
            <p:extLst>
              <p:ext uri="{D42A27DB-BD31-4B8C-83A1-F6EECF244321}">
                <p14:modId xmlns:p14="http://schemas.microsoft.com/office/powerpoint/2010/main" val="4175674336"/>
              </p:ext>
            </p:extLst>
          </p:nvPr>
        </p:nvGraphicFramePr>
        <p:xfrm>
          <a:off x="3998245" y="1036086"/>
          <a:ext cx="3779837" cy="5759450"/>
        </p:xfrm>
        <a:graphic>
          <a:graphicData uri="http://schemas.openxmlformats.org/presentationml/2006/ole">
            <mc:AlternateContent xmlns:mc="http://schemas.openxmlformats.org/markup-compatibility/2006">
              <mc:Choice xmlns:v="urn:schemas-microsoft-com:vml" Requires="v">
                <p:oleObj spid="_x0000_s1039" name="Document" r:id="rId3" imgW="6929954" imgH="10605568" progId="Word.Document.12">
                  <p:embed/>
                </p:oleObj>
              </mc:Choice>
              <mc:Fallback>
                <p:oleObj name="Document" r:id="rId3" imgW="6929954" imgH="10605568" progId="Word.Document.12">
                  <p:embed/>
                  <p:pic>
                    <p:nvPicPr>
                      <p:cNvPr id="0" name=""/>
                      <p:cNvPicPr/>
                      <p:nvPr/>
                    </p:nvPicPr>
                    <p:blipFill>
                      <a:blip r:embed="rId4"/>
                      <a:stretch>
                        <a:fillRect/>
                      </a:stretch>
                    </p:blipFill>
                    <p:spPr>
                      <a:xfrm>
                        <a:off x="3998245" y="1036086"/>
                        <a:ext cx="3779837" cy="5759450"/>
                      </a:xfrm>
                      <a:prstGeom prst="rect">
                        <a:avLst/>
                      </a:prstGeom>
                    </p:spPr>
                  </p:pic>
                </p:oleObj>
              </mc:Fallback>
            </mc:AlternateContent>
          </a:graphicData>
        </a:graphic>
      </p:graphicFrame>
      <p:sp>
        <p:nvSpPr>
          <p:cNvPr id="2" name="Titre 1">
            <a:extLst>
              <a:ext uri="{FF2B5EF4-FFF2-40B4-BE49-F238E27FC236}">
                <a16:creationId xmlns:a16="http://schemas.microsoft.com/office/drawing/2014/main" id="{4864F2BF-6562-498E-920F-CB476F7FBE87}"/>
              </a:ext>
            </a:extLst>
          </p:cNvPr>
          <p:cNvSpPr>
            <a:spLocks noGrp="1"/>
          </p:cNvSpPr>
          <p:nvPr>
            <p:ph type="ctrTitle"/>
          </p:nvPr>
        </p:nvSpPr>
        <p:spPr>
          <a:xfrm>
            <a:off x="1524000" y="1122363"/>
            <a:ext cx="9144000" cy="600111"/>
          </a:xfrm>
        </p:spPr>
        <p:txBody>
          <a:bodyPr>
            <a:normAutofit fontScale="90000"/>
          </a:bodyPr>
          <a:lstStyle/>
          <a:p>
            <a:pPr algn="ctr"/>
            <a:r>
              <a:rPr lang="fr-BE" dirty="0"/>
              <a:t>Exemple facture</a:t>
            </a:r>
            <a:br>
              <a:rPr lang="fr-BE" dirty="0"/>
            </a:br>
            <a:endParaRPr lang="fr-BE" dirty="0"/>
          </a:p>
        </p:txBody>
      </p:sp>
      <p:sp>
        <p:nvSpPr>
          <p:cNvPr id="8" name="ZoneTexte 7">
            <a:extLst>
              <a:ext uri="{FF2B5EF4-FFF2-40B4-BE49-F238E27FC236}">
                <a16:creationId xmlns:a16="http://schemas.microsoft.com/office/drawing/2014/main" id="{578D5105-40DC-425D-AEA5-50FC2AD0804E}"/>
              </a:ext>
            </a:extLst>
          </p:cNvPr>
          <p:cNvSpPr txBox="1"/>
          <p:nvPr/>
        </p:nvSpPr>
        <p:spPr>
          <a:xfrm>
            <a:off x="650750" y="799144"/>
            <a:ext cx="2624547" cy="923330"/>
          </a:xfrm>
          <a:prstGeom prst="rect">
            <a:avLst/>
          </a:prstGeom>
          <a:noFill/>
        </p:spPr>
        <p:txBody>
          <a:bodyPr wrap="square" rtlCol="0">
            <a:spAutoFit/>
          </a:bodyPr>
          <a:lstStyle/>
          <a:p>
            <a:r>
              <a:rPr lang="fr-BE" b="1" u="sng" dirty="0"/>
              <a:t>Notions importantes :</a:t>
            </a:r>
          </a:p>
          <a:p>
            <a:endParaRPr lang="fr-BE" b="1" u="sng" dirty="0"/>
          </a:p>
          <a:p>
            <a:pPr marL="342900" indent="-342900">
              <a:buAutoNum type="arabicParenR"/>
            </a:pPr>
            <a:endParaRPr lang="fr-BE" dirty="0"/>
          </a:p>
        </p:txBody>
      </p:sp>
      <p:sp>
        <p:nvSpPr>
          <p:cNvPr id="9" name="ZoneTexte 8">
            <a:extLst>
              <a:ext uri="{FF2B5EF4-FFF2-40B4-BE49-F238E27FC236}">
                <a16:creationId xmlns:a16="http://schemas.microsoft.com/office/drawing/2014/main" id="{84374DB2-7B0C-407E-B53C-69761B0AF95F}"/>
              </a:ext>
            </a:extLst>
          </p:cNvPr>
          <p:cNvSpPr txBox="1"/>
          <p:nvPr/>
        </p:nvSpPr>
        <p:spPr>
          <a:xfrm>
            <a:off x="627903" y="1244252"/>
            <a:ext cx="3086860" cy="646331"/>
          </a:xfrm>
          <a:prstGeom prst="rect">
            <a:avLst/>
          </a:prstGeom>
          <a:noFill/>
        </p:spPr>
        <p:txBody>
          <a:bodyPr wrap="square" rtlCol="0">
            <a:spAutoFit/>
          </a:bodyPr>
          <a:lstStyle/>
          <a:p>
            <a:r>
              <a:rPr lang="fr-BE" dirty="0"/>
              <a:t>1) Identification document</a:t>
            </a:r>
          </a:p>
          <a:p>
            <a:endParaRPr lang="fr-BE" dirty="0"/>
          </a:p>
        </p:txBody>
      </p:sp>
      <p:sp>
        <p:nvSpPr>
          <p:cNvPr id="10" name="ZoneTexte 9">
            <a:extLst>
              <a:ext uri="{FF2B5EF4-FFF2-40B4-BE49-F238E27FC236}">
                <a16:creationId xmlns:a16="http://schemas.microsoft.com/office/drawing/2014/main" id="{4180C3CD-5D36-497C-A1E1-8486136C8F4A}"/>
              </a:ext>
            </a:extLst>
          </p:cNvPr>
          <p:cNvSpPr txBox="1"/>
          <p:nvPr/>
        </p:nvSpPr>
        <p:spPr>
          <a:xfrm>
            <a:off x="650750" y="1806549"/>
            <a:ext cx="3235450" cy="646331"/>
          </a:xfrm>
          <a:prstGeom prst="rect">
            <a:avLst/>
          </a:prstGeom>
          <a:noFill/>
        </p:spPr>
        <p:txBody>
          <a:bodyPr wrap="square" rtlCol="0">
            <a:spAutoFit/>
          </a:bodyPr>
          <a:lstStyle/>
          <a:p>
            <a:r>
              <a:rPr lang="fr-BE" dirty="0"/>
              <a:t>2) Communication structurée</a:t>
            </a:r>
          </a:p>
          <a:p>
            <a:endParaRPr lang="fr-BE" dirty="0"/>
          </a:p>
        </p:txBody>
      </p:sp>
      <p:sp>
        <p:nvSpPr>
          <p:cNvPr id="11" name="ZoneTexte 10">
            <a:extLst>
              <a:ext uri="{FF2B5EF4-FFF2-40B4-BE49-F238E27FC236}">
                <a16:creationId xmlns:a16="http://schemas.microsoft.com/office/drawing/2014/main" id="{41EE7FB3-6AD6-4829-AA05-B6F181EDA74D}"/>
              </a:ext>
            </a:extLst>
          </p:cNvPr>
          <p:cNvSpPr txBox="1"/>
          <p:nvPr/>
        </p:nvSpPr>
        <p:spPr>
          <a:xfrm>
            <a:off x="650750" y="2335691"/>
            <a:ext cx="3195065" cy="646331"/>
          </a:xfrm>
          <a:prstGeom prst="rect">
            <a:avLst/>
          </a:prstGeom>
          <a:noFill/>
        </p:spPr>
        <p:txBody>
          <a:bodyPr wrap="square" rtlCol="0">
            <a:spAutoFit/>
          </a:bodyPr>
          <a:lstStyle/>
          <a:p>
            <a:r>
              <a:rPr lang="fr-BE" dirty="0"/>
              <a:t>3) Document compensatoire</a:t>
            </a:r>
          </a:p>
          <a:p>
            <a:endParaRPr lang="fr-BE" dirty="0"/>
          </a:p>
        </p:txBody>
      </p:sp>
      <p:sp>
        <p:nvSpPr>
          <p:cNvPr id="13" name="ZoneTexte 12">
            <a:extLst>
              <a:ext uri="{FF2B5EF4-FFF2-40B4-BE49-F238E27FC236}">
                <a16:creationId xmlns:a16="http://schemas.microsoft.com/office/drawing/2014/main" id="{B3056977-8108-40FB-B15F-C1A54446DABE}"/>
              </a:ext>
            </a:extLst>
          </p:cNvPr>
          <p:cNvSpPr txBox="1"/>
          <p:nvPr/>
        </p:nvSpPr>
        <p:spPr>
          <a:xfrm>
            <a:off x="4751703" y="1730983"/>
            <a:ext cx="444957" cy="369332"/>
          </a:xfrm>
          <a:prstGeom prst="rect">
            <a:avLst/>
          </a:prstGeom>
          <a:noFill/>
        </p:spPr>
        <p:txBody>
          <a:bodyPr wrap="square" rtlCol="0">
            <a:spAutoFit/>
          </a:bodyPr>
          <a:lstStyle/>
          <a:p>
            <a:r>
              <a:rPr lang="fr-BE" dirty="0"/>
              <a:t>1)</a:t>
            </a:r>
          </a:p>
        </p:txBody>
      </p:sp>
      <p:cxnSp>
        <p:nvCxnSpPr>
          <p:cNvPr id="20" name="Connecteur droit avec flèche 19">
            <a:extLst>
              <a:ext uri="{FF2B5EF4-FFF2-40B4-BE49-F238E27FC236}">
                <a16:creationId xmlns:a16="http://schemas.microsoft.com/office/drawing/2014/main" id="{D34CAD4E-E9F2-4AE6-8FAA-5120B9B7BA36}"/>
              </a:ext>
            </a:extLst>
          </p:cNvPr>
          <p:cNvCxnSpPr>
            <a:cxnSpLocks/>
          </p:cNvCxnSpPr>
          <p:nvPr/>
        </p:nvCxnSpPr>
        <p:spPr>
          <a:xfrm flipH="1" flipV="1">
            <a:off x="5059510" y="1941409"/>
            <a:ext cx="182341" cy="210426"/>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1" name="Rectangle 20">
            <a:extLst>
              <a:ext uri="{FF2B5EF4-FFF2-40B4-BE49-F238E27FC236}">
                <a16:creationId xmlns:a16="http://schemas.microsoft.com/office/drawing/2014/main" id="{8467354B-8DB2-4234-8FFC-8DBF70D1A1F0}"/>
              </a:ext>
            </a:extLst>
          </p:cNvPr>
          <p:cNvSpPr/>
          <p:nvPr/>
        </p:nvSpPr>
        <p:spPr>
          <a:xfrm>
            <a:off x="5858479" y="2569854"/>
            <a:ext cx="789547" cy="354149"/>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BE"/>
          </a:p>
        </p:txBody>
      </p:sp>
      <p:cxnSp>
        <p:nvCxnSpPr>
          <p:cNvPr id="23" name="Connecteur droit avec flèche 22">
            <a:extLst>
              <a:ext uri="{FF2B5EF4-FFF2-40B4-BE49-F238E27FC236}">
                <a16:creationId xmlns:a16="http://schemas.microsoft.com/office/drawing/2014/main" id="{CB65017A-624F-4DD4-A0B1-CED93E333FC2}"/>
              </a:ext>
            </a:extLst>
          </p:cNvPr>
          <p:cNvCxnSpPr/>
          <p:nvPr/>
        </p:nvCxnSpPr>
        <p:spPr>
          <a:xfrm flipH="1" flipV="1">
            <a:off x="5858479" y="2045693"/>
            <a:ext cx="276215" cy="4954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ZoneTexte 23">
            <a:extLst>
              <a:ext uri="{FF2B5EF4-FFF2-40B4-BE49-F238E27FC236}">
                <a16:creationId xmlns:a16="http://schemas.microsoft.com/office/drawing/2014/main" id="{4C6686EE-D6F8-4329-A12A-5C73B215E67D}"/>
              </a:ext>
            </a:extLst>
          </p:cNvPr>
          <p:cNvSpPr txBox="1"/>
          <p:nvPr/>
        </p:nvSpPr>
        <p:spPr>
          <a:xfrm>
            <a:off x="5582275" y="1770239"/>
            <a:ext cx="444957" cy="369332"/>
          </a:xfrm>
          <a:prstGeom prst="rect">
            <a:avLst/>
          </a:prstGeom>
          <a:noFill/>
        </p:spPr>
        <p:txBody>
          <a:bodyPr wrap="square" rtlCol="0">
            <a:spAutoFit/>
          </a:bodyPr>
          <a:lstStyle/>
          <a:p>
            <a:r>
              <a:rPr lang="fr-BE" dirty="0"/>
              <a:t>2)</a:t>
            </a:r>
          </a:p>
        </p:txBody>
      </p:sp>
      <p:sp>
        <p:nvSpPr>
          <p:cNvPr id="25" name="Rectangle 24">
            <a:extLst>
              <a:ext uri="{FF2B5EF4-FFF2-40B4-BE49-F238E27FC236}">
                <a16:creationId xmlns:a16="http://schemas.microsoft.com/office/drawing/2014/main" id="{A1951BD0-2745-4EA6-AA17-A426B5583AEE}"/>
              </a:ext>
            </a:extLst>
          </p:cNvPr>
          <p:cNvSpPr/>
          <p:nvPr/>
        </p:nvSpPr>
        <p:spPr>
          <a:xfrm>
            <a:off x="6604159" y="5135527"/>
            <a:ext cx="1116418" cy="116958"/>
          </a:xfrm>
          <a:prstGeom prst="rect">
            <a:avLst/>
          </a:prstGeom>
          <a:noFill/>
          <a:ln w="317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BE"/>
          </a:p>
        </p:txBody>
      </p:sp>
      <p:cxnSp>
        <p:nvCxnSpPr>
          <p:cNvPr id="27" name="Connecteur droit avec flèche 26">
            <a:extLst>
              <a:ext uri="{FF2B5EF4-FFF2-40B4-BE49-F238E27FC236}">
                <a16:creationId xmlns:a16="http://schemas.microsoft.com/office/drawing/2014/main" id="{56DE77CD-5228-4869-93FF-158686DAB52B}"/>
              </a:ext>
            </a:extLst>
          </p:cNvPr>
          <p:cNvCxnSpPr>
            <a:cxnSpLocks/>
          </p:cNvCxnSpPr>
          <p:nvPr/>
        </p:nvCxnSpPr>
        <p:spPr>
          <a:xfrm flipH="1">
            <a:off x="5814062" y="5194006"/>
            <a:ext cx="78902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8" name="ZoneTexte 27">
            <a:extLst>
              <a:ext uri="{FF2B5EF4-FFF2-40B4-BE49-F238E27FC236}">
                <a16:creationId xmlns:a16="http://schemas.microsoft.com/office/drawing/2014/main" id="{285E2334-DA87-4990-B467-140E8ED200F2}"/>
              </a:ext>
            </a:extLst>
          </p:cNvPr>
          <p:cNvSpPr txBox="1"/>
          <p:nvPr/>
        </p:nvSpPr>
        <p:spPr>
          <a:xfrm>
            <a:off x="5467257" y="5009340"/>
            <a:ext cx="444957" cy="369332"/>
          </a:xfrm>
          <a:prstGeom prst="rect">
            <a:avLst/>
          </a:prstGeom>
          <a:noFill/>
        </p:spPr>
        <p:txBody>
          <a:bodyPr wrap="square" rtlCol="0">
            <a:spAutoFit/>
          </a:bodyPr>
          <a:lstStyle/>
          <a:p>
            <a:r>
              <a:rPr lang="fr-BE" dirty="0"/>
              <a:t>3)</a:t>
            </a:r>
          </a:p>
        </p:txBody>
      </p:sp>
      <p:sp>
        <p:nvSpPr>
          <p:cNvPr id="29" name="Légende : flèche courbée encadrée à une bordure 28">
            <a:extLst>
              <a:ext uri="{FF2B5EF4-FFF2-40B4-BE49-F238E27FC236}">
                <a16:creationId xmlns:a16="http://schemas.microsoft.com/office/drawing/2014/main" id="{1D8FB5C3-D792-4E9F-ABFE-19E3C9CCC59B}"/>
              </a:ext>
            </a:extLst>
          </p:cNvPr>
          <p:cNvSpPr/>
          <p:nvPr/>
        </p:nvSpPr>
        <p:spPr>
          <a:xfrm>
            <a:off x="8861871" y="2817628"/>
            <a:ext cx="2259784" cy="426296"/>
          </a:xfrm>
          <a:prstGeom prst="accentBorderCallout2">
            <a:avLst>
              <a:gd name="adj1" fmla="val 18750"/>
              <a:gd name="adj2" fmla="val -8333"/>
              <a:gd name="adj3" fmla="val 18750"/>
              <a:gd name="adj4" fmla="val -16667"/>
              <a:gd name="adj5" fmla="val 106191"/>
              <a:gd name="adj6" fmla="val -47064"/>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BE" dirty="0">
                <a:solidFill>
                  <a:schemeClr val="tx1"/>
                </a:solidFill>
              </a:rPr>
              <a:t>Ecritures mutation</a:t>
            </a:r>
            <a:r>
              <a:rPr lang="fr-BE" dirty="0"/>
              <a:t> </a:t>
            </a:r>
          </a:p>
        </p:txBody>
      </p:sp>
      <p:sp>
        <p:nvSpPr>
          <p:cNvPr id="30" name="Accolade fermante 29">
            <a:extLst>
              <a:ext uri="{FF2B5EF4-FFF2-40B4-BE49-F238E27FC236}">
                <a16:creationId xmlns:a16="http://schemas.microsoft.com/office/drawing/2014/main" id="{7709B4C6-689A-4283-9D66-576D934F7A5B}"/>
              </a:ext>
            </a:extLst>
          </p:cNvPr>
          <p:cNvSpPr/>
          <p:nvPr/>
        </p:nvSpPr>
        <p:spPr>
          <a:xfrm>
            <a:off x="7743244" y="3098145"/>
            <a:ext cx="45719" cy="330855"/>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fr-BE"/>
          </a:p>
        </p:txBody>
      </p:sp>
      <p:sp>
        <p:nvSpPr>
          <p:cNvPr id="31" name="Légende : flèche courbée encadrée à une bordure 30">
            <a:extLst>
              <a:ext uri="{FF2B5EF4-FFF2-40B4-BE49-F238E27FC236}">
                <a16:creationId xmlns:a16="http://schemas.microsoft.com/office/drawing/2014/main" id="{30387AA9-0179-4D90-BF84-18DAE2662942}"/>
              </a:ext>
            </a:extLst>
          </p:cNvPr>
          <p:cNvSpPr/>
          <p:nvPr/>
        </p:nvSpPr>
        <p:spPr>
          <a:xfrm>
            <a:off x="8861871" y="3298810"/>
            <a:ext cx="2259784" cy="315267"/>
          </a:xfrm>
          <a:prstGeom prst="accentBorderCallout2">
            <a:avLst>
              <a:gd name="adj1" fmla="val 18750"/>
              <a:gd name="adj2" fmla="val -8333"/>
              <a:gd name="adj3" fmla="val 18750"/>
              <a:gd name="adj4" fmla="val -16667"/>
              <a:gd name="adj5" fmla="val 109047"/>
              <a:gd name="adj6" fmla="val -47149"/>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BE" dirty="0">
                <a:solidFill>
                  <a:schemeClr val="tx1"/>
                </a:solidFill>
              </a:rPr>
              <a:t>1ère affiliation</a:t>
            </a:r>
          </a:p>
        </p:txBody>
      </p:sp>
      <p:sp>
        <p:nvSpPr>
          <p:cNvPr id="32" name="Accolade fermante 31">
            <a:extLst>
              <a:ext uri="{FF2B5EF4-FFF2-40B4-BE49-F238E27FC236}">
                <a16:creationId xmlns:a16="http://schemas.microsoft.com/office/drawing/2014/main" id="{8FEEB57E-52A7-4932-B268-7D3AF4DFD304}"/>
              </a:ext>
            </a:extLst>
          </p:cNvPr>
          <p:cNvSpPr/>
          <p:nvPr/>
        </p:nvSpPr>
        <p:spPr>
          <a:xfrm>
            <a:off x="7750214" y="3448649"/>
            <a:ext cx="45719" cy="330855"/>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fr-BE"/>
          </a:p>
        </p:txBody>
      </p:sp>
      <p:sp>
        <p:nvSpPr>
          <p:cNvPr id="34" name="Légende : flèche courbée encadrée à une bordure 33">
            <a:extLst>
              <a:ext uri="{FF2B5EF4-FFF2-40B4-BE49-F238E27FC236}">
                <a16:creationId xmlns:a16="http://schemas.microsoft.com/office/drawing/2014/main" id="{E7ADC7E9-83A8-471B-99A7-E90BE551D90D}"/>
              </a:ext>
            </a:extLst>
          </p:cNvPr>
          <p:cNvSpPr/>
          <p:nvPr/>
        </p:nvSpPr>
        <p:spPr>
          <a:xfrm>
            <a:off x="8861871" y="3915811"/>
            <a:ext cx="2259784" cy="315267"/>
          </a:xfrm>
          <a:prstGeom prst="accentBorderCallout2">
            <a:avLst>
              <a:gd name="adj1" fmla="val 62594"/>
              <a:gd name="adj2" fmla="val -9274"/>
              <a:gd name="adj3" fmla="val 60061"/>
              <a:gd name="adj4" fmla="val -25296"/>
              <a:gd name="adj5" fmla="val 15103"/>
              <a:gd name="adj6" fmla="val -46373"/>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BE" dirty="0">
                <a:solidFill>
                  <a:schemeClr val="tx1"/>
                </a:solidFill>
              </a:rPr>
              <a:t>Licences coachs</a:t>
            </a:r>
          </a:p>
        </p:txBody>
      </p:sp>
      <p:sp>
        <p:nvSpPr>
          <p:cNvPr id="36" name="Rectangle 35">
            <a:extLst>
              <a:ext uri="{FF2B5EF4-FFF2-40B4-BE49-F238E27FC236}">
                <a16:creationId xmlns:a16="http://schemas.microsoft.com/office/drawing/2014/main" id="{EF4D31C5-E89C-4A1E-A706-A5F174C81FAB}"/>
              </a:ext>
            </a:extLst>
          </p:cNvPr>
          <p:cNvSpPr/>
          <p:nvPr/>
        </p:nvSpPr>
        <p:spPr>
          <a:xfrm>
            <a:off x="3997347" y="2160344"/>
            <a:ext cx="1617689" cy="360263"/>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BE"/>
          </a:p>
        </p:txBody>
      </p:sp>
      <p:sp>
        <p:nvSpPr>
          <p:cNvPr id="37" name="Accolade fermante 36">
            <a:extLst>
              <a:ext uri="{FF2B5EF4-FFF2-40B4-BE49-F238E27FC236}">
                <a16:creationId xmlns:a16="http://schemas.microsoft.com/office/drawing/2014/main" id="{8089803C-B0C0-4807-B5DB-AD185DE74508}"/>
              </a:ext>
            </a:extLst>
          </p:cNvPr>
          <p:cNvSpPr/>
          <p:nvPr/>
        </p:nvSpPr>
        <p:spPr>
          <a:xfrm>
            <a:off x="7754322" y="3851476"/>
            <a:ext cx="45719" cy="211495"/>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fr-BE"/>
          </a:p>
        </p:txBody>
      </p:sp>
    </p:spTree>
    <p:extLst>
      <p:ext uri="{BB962C8B-B14F-4D97-AF65-F5344CB8AC3E}">
        <p14:creationId xmlns:p14="http://schemas.microsoft.com/office/powerpoint/2010/main" val="30498598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9" grpId="0"/>
      <p:bldP spid="10" grpId="0"/>
      <p:bldP spid="11" grpId="0"/>
      <p:bldP spid="13" grpId="0"/>
      <p:bldP spid="21" grpId="0" animBg="1"/>
      <p:bldP spid="24" grpId="0"/>
      <p:bldP spid="25" grpId="0" animBg="1"/>
      <p:bldP spid="28" grpId="0"/>
      <p:bldP spid="29" grpId="0" animBg="1"/>
      <p:bldP spid="30" grpId="0" animBg="1"/>
      <p:bldP spid="31" grpId="0" animBg="1"/>
      <p:bldP spid="32" grpId="0" animBg="1"/>
      <p:bldP spid="34" grpId="0" animBg="1"/>
      <p:bldP spid="36" grpId="0" animBg="1"/>
      <p:bldP spid="3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EA7EDE-394E-4643-9852-560632E6809B}"/>
              </a:ext>
            </a:extLst>
          </p:cNvPr>
          <p:cNvSpPr>
            <a:spLocks noGrp="1"/>
          </p:cNvSpPr>
          <p:nvPr>
            <p:ph type="title"/>
          </p:nvPr>
        </p:nvSpPr>
        <p:spPr/>
        <p:txBody>
          <a:bodyPr/>
          <a:lstStyle/>
          <a:p>
            <a:pPr algn="ctr"/>
            <a:r>
              <a:rPr lang="fr-BE" dirty="0"/>
              <a:t>Amendes </a:t>
            </a:r>
            <a:br>
              <a:rPr lang="fr-BE" dirty="0"/>
            </a:br>
            <a:endParaRPr lang="fr-BE" dirty="0"/>
          </a:p>
        </p:txBody>
      </p:sp>
      <p:pic>
        <p:nvPicPr>
          <p:cNvPr id="8" name="Espace réservé du contenu 7">
            <a:extLst>
              <a:ext uri="{FF2B5EF4-FFF2-40B4-BE49-F238E27FC236}">
                <a16:creationId xmlns:a16="http://schemas.microsoft.com/office/drawing/2014/main" id="{C4E243D0-28DD-4EF6-8CF3-244D5B8B33C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7841" y="1775012"/>
            <a:ext cx="8233018" cy="4267013"/>
          </a:xfrm>
        </p:spPr>
      </p:pic>
    </p:spTree>
    <p:extLst>
      <p:ext uri="{BB962C8B-B14F-4D97-AF65-F5344CB8AC3E}">
        <p14:creationId xmlns:p14="http://schemas.microsoft.com/office/powerpoint/2010/main" val="2091468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D7BA2FB1-049E-4E2A-B315-3D311384EA42}"/>
              </a:ext>
            </a:extLst>
          </p:cNvPr>
          <p:cNvGraphicFramePr>
            <a:graphicFrameLocks noGrp="1" noChangeAspect="1"/>
          </p:cNvGraphicFramePr>
          <p:nvPr>
            <p:ph idx="1"/>
            <p:extLst>
              <p:ext uri="{D42A27DB-BD31-4B8C-83A1-F6EECF244321}">
                <p14:modId xmlns:p14="http://schemas.microsoft.com/office/powerpoint/2010/main" val="3701913553"/>
              </p:ext>
            </p:extLst>
          </p:nvPr>
        </p:nvGraphicFramePr>
        <p:xfrm>
          <a:off x="3548062" y="264553"/>
          <a:ext cx="4170550" cy="6353266"/>
        </p:xfrm>
        <a:graphic>
          <a:graphicData uri="http://schemas.openxmlformats.org/presentationml/2006/ole">
            <mc:AlternateContent xmlns:mc="http://schemas.openxmlformats.org/markup-compatibility/2006">
              <mc:Choice xmlns:v="urn:schemas-microsoft-com:vml" Requires="v">
                <p:oleObj spid="_x0000_s4101" name="Document" r:id="rId3" imgW="6929954" imgH="10552924" progId="Word.Document.12">
                  <p:embed/>
                </p:oleObj>
              </mc:Choice>
              <mc:Fallback>
                <p:oleObj name="Document" r:id="rId3" imgW="6929954" imgH="10552924" progId="Word.Document.12">
                  <p:embed/>
                  <p:pic>
                    <p:nvPicPr>
                      <p:cNvPr id="0" name=""/>
                      <p:cNvPicPr/>
                      <p:nvPr/>
                    </p:nvPicPr>
                    <p:blipFill>
                      <a:blip r:embed="rId4"/>
                      <a:stretch>
                        <a:fillRect/>
                      </a:stretch>
                    </p:blipFill>
                    <p:spPr>
                      <a:xfrm>
                        <a:off x="3548062" y="264553"/>
                        <a:ext cx="4170550" cy="6353266"/>
                      </a:xfrm>
                      <a:prstGeom prst="rect">
                        <a:avLst/>
                      </a:prstGeom>
                    </p:spPr>
                  </p:pic>
                </p:oleObj>
              </mc:Fallback>
            </mc:AlternateContent>
          </a:graphicData>
        </a:graphic>
      </p:graphicFrame>
    </p:spTree>
    <p:extLst>
      <p:ext uri="{BB962C8B-B14F-4D97-AF65-F5344CB8AC3E}">
        <p14:creationId xmlns:p14="http://schemas.microsoft.com/office/powerpoint/2010/main" val="1138307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15CBCB-3EA8-4F58-BDC2-B19CEF45467D}"/>
              </a:ext>
            </a:extLst>
          </p:cNvPr>
          <p:cNvSpPr>
            <a:spLocks noGrp="1"/>
          </p:cNvSpPr>
          <p:nvPr>
            <p:ph type="title"/>
          </p:nvPr>
        </p:nvSpPr>
        <p:spPr/>
        <p:txBody>
          <a:bodyPr/>
          <a:lstStyle/>
          <a:p>
            <a:endParaRPr lang="fr-BE" dirty="0"/>
          </a:p>
        </p:txBody>
      </p:sp>
      <p:pic>
        <p:nvPicPr>
          <p:cNvPr id="8" name="Espace réservé du contenu 7">
            <a:extLst>
              <a:ext uri="{FF2B5EF4-FFF2-40B4-BE49-F238E27FC236}">
                <a16:creationId xmlns:a16="http://schemas.microsoft.com/office/drawing/2014/main" id="{A96032A6-FF4D-477B-9CBD-3E88037B220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0806" y="2267744"/>
            <a:ext cx="7210425" cy="3667125"/>
          </a:xfrm>
        </p:spPr>
      </p:pic>
    </p:spTree>
    <p:extLst>
      <p:ext uri="{BB962C8B-B14F-4D97-AF65-F5344CB8AC3E}">
        <p14:creationId xmlns:p14="http://schemas.microsoft.com/office/powerpoint/2010/main" val="2807727852"/>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725</TotalTime>
  <Words>437</Words>
  <Application>Microsoft Office PowerPoint</Application>
  <PresentationFormat>Grand écran</PresentationFormat>
  <Paragraphs>55</Paragraphs>
  <Slides>9</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9</vt:i4>
      </vt:variant>
    </vt:vector>
  </HeadingPairs>
  <TitlesOfParts>
    <vt:vector size="15" baseType="lpstr">
      <vt:lpstr>Arial</vt:lpstr>
      <vt:lpstr>Calibri</vt:lpstr>
      <vt:lpstr>Trebuchet MS</vt:lpstr>
      <vt:lpstr>Wingdings 3</vt:lpstr>
      <vt:lpstr>Facette</vt:lpstr>
      <vt:lpstr>Document</vt:lpstr>
      <vt:lpstr>Les grands principes de la comptabilité  de l’AWBB </vt:lpstr>
      <vt:lpstr>La facturation  </vt:lpstr>
      <vt:lpstr>La facturation  </vt:lpstr>
      <vt:lpstr>Type de document : Facture </vt:lpstr>
      <vt:lpstr>Type de document : Note de crédit </vt:lpstr>
      <vt:lpstr>Exemple facture </vt:lpstr>
      <vt:lpstr>Amendes  </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Exemple facture </dc:title>
  <dc:creator>walid ridouan</dc:creator>
  <cp:lastModifiedBy>Jean-Pierre DELCHEF</cp:lastModifiedBy>
  <cp:revision>14</cp:revision>
  <dcterms:created xsi:type="dcterms:W3CDTF">2021-10-14T12:29:21Z</dcterms:created>
  <dcterms:modified xsi:type="dcterms:W3CDTF">2021-10-21T09:19:14Z</dcterms:modified>
</cp:coreProperties>
</file>